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sldIdLst>
    <p:sldId id="304" r:id="rId5"/>
    <p:sldId id="325" r:id="rId6"/>
    <p:sldId id="308" r:id="rId7"/>
    <p:sldId id="268" r:id="rId8"/>
    <p:sldId id="324" r:id="rId9"/>
    <p:sldId id="323" r:id="rId10"/>
    <p:sldId id="322" r:id="rId11"/>
    <p:sldId id="288" r:id="rId12"/>
    <p:sldId id="299" r:id="rId13"/>
    <p:sldId id="258" r:id="rId14"/>
    <p:sldId id="313" r:id="rId15"/>
    <p:sldId id="316" r:id="rId16"/>
    <p:sldId id="317" r:id="rId17"/>
    <p:sldId id="318" r:id="rId18"/>
    <p:sldId id="319" r:id="rId19"/>
    <p:sldId id="320" r:id="rId20"/>
    <p:sldId id="321" r:id="rId21"/>
    <p:sldId id="275" r:id="rId22"/>
    <p:sldId id="326" r:id="rId23"/>
    <p:sldId id="30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3750" autoAdjust="0"/>
  </p:normalViewPr>
  <p:slideViewPr>
    <p:cSldViewPr snapToGrid="0">
      <p:cViewPr varScale="1">
        <p:scale>
          <a:sx n="82" d="100"/>
          <a:sy n="82" d="100"/>
        </p:scale>
        <p:origin x="720" y="72"/>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327875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218321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lstStyle/>
          <a:p>
            <a:r>
              <a:rPr lang="en-US" dirty="0"/>
              <a:t>Simple banking system</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a:lstStyle/>
          <a:p>
            <a:r>
              <a:rPr lang="en-US" dirty="0"/>
              <a:t>program OVERVIEW</a:t>
            </a:r>
          </a:p>
        </p:txBody>
      </p:sp>
    </p:spTree>
    <p:extLst>
      <p:ext uri="{BB962C8B-B14F-4D97-AF65-F5344CB8AC3E}">
        <p14:creationId xmlns:p14="http://schemas.microsoft.com/office/powerpoint/2010/main" val="70778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3" y="633267"/>
            <a:ext cx="9050253" cy="640080"/>
          </a:xfrm>
        </p:spPr>
        <p:txBody>
          <a:bodyPr/>
          <a:lstStyle/>
          <a:p>
            <a:r>
              <a:rPr lang="en-US" dirty="0"/>
              <a:t>CODE SNAPSHOTS</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65455" y="2450591"/>
            <a:ext cx="3200400" cy="2567007"/>
          </a:xfrm>
        </p:spPr>
        <p:txBody>
          <a:bodyPr/>
          <a:lstStyle/>
          <a:p>
            <a:r>
              <a:rPr lang="en-US" dirty="0"/>
              <a:t>FEB 20XX</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884778" y="3392424"/>
            <a:ext cx="2743200" cy="1463040"/>
          </a:xfrm>
        </p:spPr>
        <p:txBody>
          <a:bodyPr vert="horz" lIns="91440" tIns="45720" rIns="91440" bIns="45720" rtlCol="0" anchor="t">
            <a:normAutofit/>
          </a:bodyPr>
          <a:lstStyle/>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MAY 20XX</a:t>
            </a:r>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26145" y="2480711"/>
            <a:ext cx="3200400" cy="2567009"/>
          </a:xfrm>
        </p:spPr>
        <p:txBody>
          <a:bodyPr/>
          <a:lstStyle/>
          <a:p>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4" name="Picture 3">
            <a:extLst>
              <a:ext uri="{FF2B5EF4-FFF2-40B4-BE49-F238E27FC236}">
                <a16:creationId xmlns:a16="http://schemas.microsoft.com/office/drawing/2014/main" id="{9D8E6B6F-F247-49A6-83A7-2178D500ED9C}"/>
              </a:ext>
            </a:extLst>
          </p:cNvPr>
          <p:cNvPicPr>
            <a:picLocks noChangeAspect="1"/>
          </p:cNvPicPr>
          <p:nvPr/>
        </p:nvPicPr>
        <p:blipFill rotWithShape="1">
          <a:blip r:embed="rId3"/>
          <a:srcRect l="36903" t="29281" r="34853" b="15948"/>
          <a:stretch/>
        </p:blipFill>
        <p:spPr>
          <a:xfrm>
            <a:off x="708272" y="2450591"/>
            <a:ext cx="3121784" cy="3339432"/>
          </a:xfrm>
          <a:prstGeom prst="rect">
            <a:avLst/>
          </a:prstGeom>
        </p:spPr>
      </p:pic>
      <p:pic>
        <p:nvPicPr>
          <p:cNvPr id="7" name="Picture 6">
            <a:extLst>
              <a:ext uri="{FF2B5EF4-FFF2-40B4-BE49-F238E27FC236}">
                <a16:creationId xmlns:a16="http://schemas.microsoft.com/office/drawing/2014/main" id="{CF710D6A-0668-4AE2-ACE4-87E861CE0057}"/>
              </a:ext>
            </a:extLst>
          </p:cNvPr>
          <p:cNvPicPr>
            <a:picLocks noChangeAspect="1"/>
          </p:cNvPicPr>
          <p:nvPr/>
        </p:nvPicPr>
        <p:blipFill rotWithShape="1">
          <a:blip r:embed="rId4"/>
          <a:srcRect l="36904" t="33726" r="31650" b="35033"/>
          <a:stretch/>
        </p:blipFill>
        <p:spPr>
          <a:xfrm>
            <a:off x="4531980" y="2480711"/>
            <a:ext cx="3128038" cy="1748117"/>
          </a:xfrm>
          <a:prstGeom prst="rect">
            <a:avLst/>
          </a:prstGeom>
        </p:spPr>
      </p:pic>
      <p:pic>
        <p:nvPicPr>
          <p:cNvPr id="9" name="Picture 8">
            <a:extLst>
              <a:ext uri="{FF2B5EF4-FFF2-40B4-BE49-F238E27FC236}">
                <a16:creationId xmlns:a16="http://schemas.microsoft.com/office/drawing/2014/main" id="{08FC372A-AF72-4FB9-8306-D461EBEA24FA}"/>
              </a:ext>
            </a:extLst>
          </p:cNvPr>
          <p:cNvPicPr>
            <a:picLocks noChangeAspect="1"/>
          </p:cNvPicPr>
          <p:nvPr/>
        </p:nvPicPr>
        <p:blipFill rotWithShape="1">
          <a:blip r:embed="rId5"/>
          <a:srcRect l="41688" t="30980" r="33124" b="40131"/>
          <a:stretch/>
        </p:blipFill>
        <p:spPr>
          <a:xfrm>
            <a:off x="8462682" y="2545975"/>
            <a:ext cx="3070881" cy="1981201"/>
          </a:xfrm>
          <a:prstGeom prst="rect">
            <a:avLst/>
          </a:prstGeom>
        </p:spPr>
      </p:pic>
    </p:spTree>
    <p:extLst>
      <p:ext uri="{BB962C8B-B14F-4D97-AF65-F5344CB8AC3E}">
        <p14:creationId xmlns:p14="http://schemas.microsoft.com/office/powerpoint/2010/main" val="4267049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pPr algn="ctr"/>
            <a:r>
              <a:rPr lang="en-US" dirty="0" err="1"/>
              <a:t>OUtput</a:t>
            </a:r>
            <a:endParaRPr lang="en-US" dirty="0"/>
          </a:p>
        </p:txBody>
      </p:sp>
      <p:sp>
        <p:nvSpPr>
          <p:cNvPr id="4" name="Slide Number Placeholder 3">
            <a:extLst>
              <a:ext uri="{FF2B5EF4-FFF2-40B4-BE49-F238E27FC236}">
                <a16:creationId xmlns:a16="http://schemas.microsoft.com/office/drawing/2014/main" id="{CFB6C7E4-E7FB-4E6C-B03B-82B059B40309}"/>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8" name="Content Placeholder 7">
            <a:extLst>
              <a:ext uri="{FF2B5EF4-FFF2-40B4-BE49-F238E27FC236}">
                <a16:creationId xmlns:a16="http://schemas.microsoft.com/office/drawing/2014/main" id="{25E77454-0C28-4794-BCA5-7AB7EB2FCDD6}"/>
              </a:ext>
            </a:extLst>
          </p:cNvPr>
          <p:cNvPicPr>
            <a:picLocks noGrp="1" noChangeAspect="1"/>
          </p:cNvPicPr>
          <p:nvPr>
            <p:ph idx="1"/>
          </p:nvPr>
        </p:nvPicPr>
        <p:blipFill rotWithShape="1">
          <a:blip r:embed="rId2"/>
          <a:srcRect l="45248" t="22018" r="18363" b="8346"/>
          <a:stretch/>
        </p:blipFill>
        <p:spPr>
          <a:xfrm>
            <a:off x="4038600" y="1820976"/>
            <a:ext cx="4235824" cy="4559583"/>
          </a:xfrm>
        </p:spPr>
      </p:pic>
    </p:spTree>
    <p:extLst>
      <p:ext uri="{BB962C8B-B14F-4D97-AF65-F5344CB8AC3E}">
        <p14:creationId xmlns:p14="http://schemas.microsoft.com/office/powerpoint/2010/main" val="4097380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3FB5-63AD-4C47-99F3-BF9772EC10A2}"/>
              </a:ext>
            </a:extLst>
          </p:cNvPr>
          <p:cNvSpPr>
            <a:spLocks noGrp="1"/>
          </p:cNvSpPr>
          <p:nvPr>
            <p:ph type="title"/>
          </p:nvPr>
        </p:nvSpPr>
        <p:spPr/>
        <p:txBody>
          <a:bodyPr/>
          <a:lstStyle/>
          <a:p>
            <a:pPr algn="ctr"/>
            <a:r>
              <a:rPr lang="en-IN" dirty="0"/>
              <a:t>OUTPUT</a:t>
            </a:r>
          </a:p>
        </p:txBody>
      </p:sp>
      <p:pic>
        <p:nvPicPr>
          <p:cNvPr id="8" name="Content Placeholder 7">
            <a:extLst>
              <a:ext uri="{FF2B5EF4-FFF2-40B4-BE49-F238E27FC236}">
                <a16:creationId xmlns:a16="http://schemas.microsoft.com/office/drawing/2014/main" id="{471CA220-CB44-4A1D-90B1-EC5F96F9B34A}"/>
              </a:ext>
            </a:extLst>
          </p:cNvPr>
          <p:cNvPicPr>
            <a:picLocks noGrp="1" noChangeAspect="1"/>
          </p:cNvPicPr>
          <p:nvPr>
            <p:ph idx="1"/>
          </p:nvPr>
        </p:nvPicPr>
        <p:blipFill rotWithShape="1">
          <a:blip r:embed="rId2"/>
          <a:srcRect l="45364" t="47252" r="23404" b="22284"/>
          <a:stretch/>
        </p:blipFill>
        <p:spPr>
          <a:xfrm>
            <a:off x="2762805" y="1757082"/>
            <a:ext cx="6666389" cy="3738282"/>
          </a:xfrm>
        </p:spPr>
      </p:pic>
      <p:sp>
        <p:nvSpPr>
          <p:cNvPr id="4" name="Date Placeholder 3">
            <a:extLst>
              <a:ext uri="{FF2B5EF4-FFF2-40B4-BE49-F238E27FC236}">
                <a16:creationId xmlns:a16="http://schemas.microsoft.com/office/drawing/2014/main" id="{32016D91-71DE-42EB-911E-B2D1AEEFF430}"/>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6589C159-5B2D-443E-8FF0-EF88FD2AB7D9}"/>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1CA20C3D-6F74-4EFA-87C2-A94CFD073111}"/>
              </a:ext>
            </a:extLst>
          </p:cNvPr>
          <p:cNvSpPr>
            <a:spLocks noGrp="1"/>
          </p:cNvSpPr>
          <p:nvPr>
            <p:ph type="sldNum" sz="quarter" idx="12"/>
          </p:nvPr>
        </p:nvSpPr>
        <p:spPr/>
        <p:txBody>
          <a:bodyPr/>
          <a:lstStyle/>
          <a:p>
            <a:fld id="{B5CEABB6-07DC-46E8-9B57-56EC44A396E5}" type="slidenum">
              <a:rPr lang="en-US" smtClean="0"/>
              <a:t>13</a:t>
            </a:fld>
            <a:endParaRPr lang="en-US" dirty="0"/>
          </a:p>
        </p:txBody>
      </p:sp>
    </p:spTree>
    <p:extLst>
      <p:ext uri="{BB962C8B-B14F-4D97-AF65-F5344CB8AC3E}">
        <p14:creationId xmlns:p14="http://schemas.microsoft.com/office/powerpoint/2010/main" val="330762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47679-AE77-4767-8410-5765D68DC0C5}"/>
              </a:ext>
            </a:extLst>
          </p:cNvPr>
          <p:cNvSpPr>
            <a:spLocks noGrp="1"/>
          </p:cNvSpPr>
          <p:nvPr>
            <p:ph type="title"/>
          </p:nvPr>
        </p:nvSpPr>
        <p:spPr/>
        <p:txBody>
          <a:bodyPr/>
          <a:lstStyle/>
          <a:p>
            <a:pPr algn="ctr"/>
            <a:r>
              <a:rPr lang="en-IN" dirty="0"/>
              <a:t>OUTPUT</a:t>
            </a:r>
          </a:p>
        </p:txBody>
      </p:sp>
      <p:pic>
        <p:nvPicPr>
          <p:cNvPr id="8" name="Content Placeholder 7">
            <a:extLst>
              <a:ext uri="{FF2B5EF4-FFF2-40B4-BE49-F238E27FC236}">
                <a16:creationId xmlns:a16="http://schemas.microsoft.com/office/drawing/2014/main" id="{0FE11FF1-A135-4BE7-A20C-F456F807279B}"/>
              </a:ext>
            </a:extLst>
          </p:cNvPr>
          <p:cNvPicPr>
            <a:picLocks noGrp="1" noChangeAspect="1"/>
          </p:cNvPicPr>
          <p:nvPr>
            <p:ph idx="1"/>
          </p:nvPr>
        </p:nvPicPr>
        <p:blipFill rotWithShape="1">
          <a:blip r:embed="rId2"/>
          <a:srcRect l="45248" t="42002" r="19522" b="29361"/>
          <a:stretch/>
        </p:blipFill>
        <p:spPr>
          <a:xfrm>
            <a:off x="1971104" y="2375647"/>
            <a:ext cx="7981148" cy="3675529"/>
          </a:xfrm>
        </p:spPr>
      </p:pic>
      <p:sp>
        <p:nvSpPr>
          <p:cNvPr id="6" name="Slide Number Placeholder 5">
            <a:extLst>
              <a:ext uri="{FF2B5EF4-FFF2-40B4-BE49-F238E27FC236}">
                <a16:creationId xmlns:a16="http://schemas.microsoft.com/office/drawing/2014/main" id="{723A6F77-A9DB-45E7-B97F-E3ED49F4F145}"/>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1763042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641E6-B642-47E6-A610-97EB8D82697C}"/>
              </a:ext>
            </a:extLst>
          </p:cNvPr>
          <p:cNvSpPr>
            <a:spLocks noGrp="1"/>
          </p:cNvSpPr>
          <p:nvPr>
            <p:ph type="title"/>
          </p:nvPr>
        </p:nvSpPr>
        <p:spPr/>
        <p:txBody>
          <a:bodyPr/>
          <a:lstStyle/>
          <a:p>
            <a:pPr algn="ctr"/>
            <a:r>
              <a:rPr lang="en-IN" dirty="0"/>
              <a:t>OUTPUT</a:t>
            </a:r>
          </a:p>
        </p:txBody>
      </p:sp>
      <p:pic>
        <p:nvPicPr>
          <p:cNvPr id="8" name="Content Placeholder 7">
            <a:extLst>
              <a:ext uri="{FF2B5EF4-FFF2-40B4-BE49-F238E27FC236}">
                <a16:creationId xmlns:a16="http://schemas.microsoft.com/office/drawing/2014/main" id="{F54E7DC8-1EEA-4876-B4F9-D9B041BE3C0A}"/>
              </a:ext>
            </a:extLst>
          </p:cNvPr>
          <p:cNvPicPr>
            <a:picLocks noGrp="1" noChangeAspect="1"/>
          </p:cNvPicPr>
          <p:nvPr>
            <p:ph idx="1"/>
          </p:nvPr>
        </p:nvPicPr>
        <p:blipFill rotWithShape="1">
          <a:blip r:embed="rId2"/>
          <a:srcRect l="45364" t="39835" r="21376" b="26996"/>
          <a:stretch/>
        </p:blipFill>
        <p:spPr>
          <a:xfrm>
            <a:off x="2797848" y="1873622"/>
            <a:ext cx="6596304" cy="3700370"/>
          </a:xfrm>
        </p:spPr>
      </p:pic>
      <p:sp>
        <p:nvSpPr>
          <p:cNvPr id="6" name="Slide Number Placeholder 5">
            <a:extLst>
              <a:ext uri="{FF2B5EF4-FFF2-40B4-BE49-F238E27FC236}">
                <a16:creationId xmlns:a16="http://schemas.microsoft.com/office/drawing/2014/main" id="{FF465B35-C7DB-44A1-BBA8-3E5AB7194559}"/>
              </a:ext>
            </a:extLst>
          </p:cNvPr>
          <p:cNvSpPr>
            <a:spLocks noGrp="1"/>
          </p:cNvSpPr>
          <p:nvPr>
            <p:ph type="sldNum" sz="quarter" idx="12"/>
          </p:nvPr>
        </p:nvSpPr>
        <p:spPr/>
        <p:txBody>
          <a:bodyPr/>
          <a:lstStyle/>
          <a:p>
            <a:fld id="{B5CEABB6-07DC-46E8-9B57-56EC44A396E5}" type="slidenum">
              <a:rPr lang="en-US" smtClean="0"/>
              <a:t>15</a:t>
            </a:fld>
            <a:endParaRPr lang="en-US" dirty="0"/>
          </a:p>
        </p:txBody>
      </p:sp>
    </p:spTree>
    <p:extLst>
      <p:ext uri="{BB962C8B-B14F-4D97-AF65-F5344CB8AC3E}">
        <p14:creationId xmlns:p14="http://schemas.microsoft.com/office/powerpoint/2010/main" val="253609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C54D-A013-4523-B59E-E45C2843844E}"/>
              </a:ext>
            </a:extLst>
          </p:cNvPr>
          <p:cNvSpPr>
            <a:spLocks noGrp="1"/>
          </p:cNvSpPr>
          <p:nvPr>
            <p:ph type="title"/>
          </p:nvPr>
        </p:nvSpPr>
        <p:spPr/>
        <p:txBody>
          <a:bodyPr/>
          <a:lstStyle/>
          <a:p>
            <a:pPr algn="ctr"/>
            <a:r>
              <a:rPr lang="en-IN" dirty="0"/>
              <a:t>OUTPUT</a:t>
            </a:r>
          </a:p>
        </p:txBody>
      </p:sp>
      <p:pic>
        <p:nvPicPr>
          <p:cNvPr id="8" name="Content Placeholder 7">
            <a:extLst>
              <a:ext uri="{FF2B5EF4-FFF2-40B4-BE49-F238E27FC236}">
                <a16:creationId xmlns:a16="http://schemas.microsoft.com/office/drawing/2014/main" id="{4C7A2E5E-EE59-40E6-8836-C05678FBB021}"/>
              </a:ext>
            </a:extLst>
          </p:cNvPr>
          <p:cNvPicPr>
            <a:picLocks noGrp="1" noChangeAspect="1"/>
          </p:cNvPicPr>
          <p:nvPr>
            <p:ph idx="1"/>
          </p:nvPr>
        </p:nvPicPr>
        <p:blipFill rotWithShape="1">
          <a:blip r:embed="rId2"/>
          <a:srcRect l="45249" t="44162" r="33891" b="25375"/>
          <a:stretch/>
        </p:blipFill>
        <p:spPr>
          <a:xfrm>
            <a:off x="2940424" y="2240755"/>
            <a:ext cx="4993341" cy="4101881"/>
          </a:xfrm>
        </p:spPr>
      </p:pic>
      <p:sp>
        <p:nvSpPr>
          <p:cNvPr id="6" name="Slide Number Placeholder 5">
            <a:extLst>
              <a:ext uri="{FF2B5EF4-FFF2-40B4-BE49-F238E27FC236}">
                <a16:creationId xmlns:a16="http://schemas.microsoft.com/office/drawing/2014/main" id="{8726DEC5-116B-4E0B-90D9-52AEF4DEDF16}"/>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667833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E7CB-A652-63F7-D144-71352359FB7A}"/>
              </a:ext>
            </a:extLst>
          </p:cNvPr>
          <p:cNvSpPr>
            <a:spLocks noGrp="1"/>
          </p:cNvSpPr>
          <p:nvPr>
            <p:ph type="title"/>
          </p:nvPr>
        </p:nvSpPr>
        <p:spPr/>
        <p:txBody>
          <a:bodyPr/>
          <a:lstStyle/>
          <a:p>
            <a:r>
              <a:rPr lang="en-GB" dirty="0"/>
              <a:t>FUTURE SCOPE</a:t>
            </a:r>
          </a:p>
        </p:txBody>
      </p:sp>
      <p:sp>
        <p:nvSpPr>
          <p:cNvPr id="4" name="Content Placeholder 3">
            <a:extLst>
              <a:ext uri="{FF2B5EF4-FFF2-40B4-BE49-F238E27FC236}">
                <a16:creationId xmlns:a16="http://schemas.microsoft.com/office/drawing/2014/main" id="{DC826C56-812D-47C5-4F05-75B2B0CCD1EB}"/>
              </a:ext>
            </a:extLst>
          </p:cNvPr>
          <p:cNvSpPr>
            <a:spLocks noGrp="1"/>
          </p:cNvSpPr>
          <p:nvPr>
            <p:ph sz="half" idx="2"/>
          </p:nvPr>
        </p:nvSpPr>
        <p:spPr>
          <a:xfrm>
            <a:off x="923544" y="1856791"/>
            <a:ext cx="10430256" cy="4226767"/>
          </a:xfrm>
        </p:spPr>
        <p:txBody>
          <a:bodyPr>
            <a:normAutofit/>
          </a:bodyPr>
          <a:lstStyle/>
          <a:p>
            <a:r>
              <a:rPr lang="en-US" b="0" i="0" dirty="0">
                <a:solidFill>
                  <a:srgbClr val="000000"/>
                </a:solidFill>
                <a:effectLst/>
              </a:rPr>
              <a:t>In the future more software companies will hire this software program because now a days the need for the speed in the day-to-day life has become essential. As competition increases, companies by considering old version, they develop more efficient versions for individual success.</a:t>
            </a:r>
          </a:p>
          <a:p>
            <a:r>
              <a:rPr lang="en-US" b="0" i="0" dirty="0">
                <a:solidFill>
                  <a:srgbClr val="000000"/>
                </a:solidFill>
                <a:effectLst/>
              </a:rPr>
              <a:t> In future we can make a link of this project with networking. We can also convert this project in Hibernate. Hibernate is a framework. It storage large amount of database.</a:t>
            </a:r>
          </a:p>
          <a:p>
            <a:r>
              <a:rPr lang="en-US" b="0" i="0" dirty="0">
                <a:solidFill>
                  <a:srgbClr val="000000"/>
                </a:solidFill>
                <a:effectLst/>
              </a:rPr>
              <a:t> In future we can also add the facility to change the password and recovery the forgotten password.</a:t>
            </a:r>
            <a:endParaRPr lang="en-GB" dirty="0"/>
          </a:p>
        </p:txBody>
      </p:sp>
      <p:sp>
        <p:nvSpPr>
          <p:cNvPr id="7" name="Date Placeholder 6">
            <a:extLst>
              <a:ext uri="{FF2B5EF4-FFF2-40B4-BE49-F238E27FC236}">
                <a16:creationId xmlns:a16="http://schemas.microsoft.com/office/drawing/2014/main" id="{38056252-FA27-3F57-3DA6-B15C52373B2A}"/>
              </a:ext>
            </a:extLst>
          </p:cNvPr>
          <p:cNvSpPr>
            <a:spLocks noGrp="1"/>
          </p:cNvSpPr>
          <p:nvPr>
            <p:ph type="dt" sz="half" idx="10"/>
          </p:nvPr>
        </p:nvSpPr>
        <p:spPr/>
        <p:txBody>
          <a:bodyPr/>
          <a:lstStyle/>
          <a:p>
            <a:r>
              <a:rPr lang="en-US"/>
              <a:t>7/1/20XX</a:t>
            </a:r>
            <a:endParaRPr lang="en-US" dirty="0"/>
          </a:p>
        </p:txBody>
      </p:sp>
      <p:sp>
        <p:nvSpPr>
          <p:cNvPr id="9" name="Slide Number Placeholder 8">
            <a:extLst>
              <a:ext uri="{FF2B5EF4-FFF2-40B4-BE49-F238E27FC236}">
                <a16:creationId xmlns:a16="http://schemas.microsoft.com/office/drawing/2014/main" id="{6B5499AA-8CCD-6BA6-E71D-97AEB9A01CAA}"/>
              </a:ext>
            </a:extLst>
          </p:cNvPr>
          <p:cNvSpPr>
            <a:spLocks noGrp="1"/>
          </p:cNvSpPr>
          <p:nvPr>
            <p:ph type="sldNum" sz="quarter" idx="12"/>
          </p:nvPr>
        </p:nvSpPr>
        <p:spPr/>
        <p:txBody>
          <a:bodyPr/>
          <a:lstStyle/>
          <a:p>
            <a:fld id="{B5CEABB6-07DC-46E8-9B57-56EC44A396E5}" type="slidenum">
              <a:rPr lang="en-US" smtClean="0"/>
              <a:t>17</a:t>
            </a:fld>
            <a:endParaRPr lang="en-US" dirty="0"/>
          </a:p>
        </p:txBody>
      </p:sp>
    </p:spTree>
    <p:extLst>
      <p:ext uri="{BB962C8B-B14F-4D97-AF65-F5344CB8AC3E}">
        <p14:creationId xmlns:p14="http://schemas.microsoft.com/office/powerpoint/2010/main" val="3745305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dirty="0"/>
              <a:t>This project has been made to make the customers life easier. It has multiple options which allows for adding, modifying and deleting data in the program with ease. This code has been made using java which helped to make our programming easier and complete this project in the time given to us. </a:t>
            </a:r>
          </a:p>
        </p:txBody>
      </p:sp>
    </p:spTree>
    <p:extLst>
      <p:ext uri="{BB962C8B-B14F-4D97-AF65-F5344CB8AC3E}">
        <p14:creationId xmlns:p14="http://schemas.microsoft.com/office/powerpoint/2010/main" val="920173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34D2-CF60-7D21-8A51-96363B5BB69C}"/>
              </a:ext>
            </a:extLst>
          </p:cNvPr>
          <p:cNvSpPr>
            <a:spLocks noGrp="1"/>
          </p:cNvSpPr>
          <p:nvPr>
            <p:ph type="title"/>
          </p:nvPr>
        </p:nvSpPr>
        <p:spPr/>
        <p:txBody>
          <a:bodyPr/>
          <a:lstStyle/>
          <a:p>
            <a:r>
              <a:rPr lang="en-GB" dirty="0"/>
              <a:t>GITHUB CODE LINK</a:t>
            </a:r>
          </a:p>
        </p:txBody>
      </p:sp>
      <p:sp>
        <p:nvSpPr>
          <p:cNvPr id="3" name="Date Placeholder 2">
            <a:extLst>
              <a:ext uri="{FF2B5EF4-FFF2-40B4-BE49-F238E27FC236}">
                <a16:creationId xmlns:a16="http://schemas.microsoft.com/office/drawing/2014/main" id="{9DBC570B-FA99-B703-D967-EAA4ADCF0D01}"/>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2F6584CC-B6F3-D414-AB33-516A993F49CA}"/>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F6618D03-A2EE-A17E-4E6E-CD141578AFC1}"/>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6" name="Text Placeholder 5">
            <a:extLst>
              <a:ext uri="{FF2B5EF4-FFF2-40B4-BE49-F238E27FC236}">
                <a16:creationId xmlns:a16="http://schemas.microsoft.com/office/drawing/2014/main" id="{07270434-F686-E676-B72C-0CE487EFED78}"/>
              </a:ext>
            </a:extLst>
          </p:cNvPr>
          <p:cNvSpPr>
            <a:spLocks noGrp="1"/>
          </p:cNvSpPr>
          <p:nvPr>
            <p:ph type="body" sz="quarter" idx="13"/>
          </p:nvPr>
        </p:nvSpPr>
        <p:spPr/>
        <p:txBody>
          <a:bodyPr>
            <a:normAutofit/>
          </a:bodyPr>
          <a:lstStyle/>
          <a:p>
            <a:r>
              <a:rPr lang="en-GB" sz="2000" dirty="0">
                <a:latin typeface="Arial Rounded MT Bold" panose="020F0704030504030204" pitchFamily="34" charset="0"/>
              </a:rPr>
              <a:t>https://github.com/umeshyadav2882003/JAVA-PROJECT.git</a:t>
            </a:r>
          </a:p>
        </p:txBody>
      </p:sp>
    </p:spTree>
    <p:extLst>
      <p:ext uri="{BB962C8B-B14F-4D97-AF65-F5344CB8AC3E}">
        <p14:creationId xmlns:p14="http://schemas.microsoft.com/office/powerpoint/2010/main" val="3294881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318FD-29EF-7011-78C1-099AFA6F23AE}"/>
              </a:ext>
            </a:extLst>
          </p:cNvPr>
          <p:cNvSpPr>
            <a:spLocks noGrp="1"/>
          </p:cNvSpPr>
          <p:nvPr>
            <p:ph type="title"/>
          </p:nvPr>
        </p:nvSpPr>
        <p:spPr>
          <a:xfrm>
            <a:off x="838200" y="1289304"/>
            <a:ext cx="4610878" cy="1325563"/>
          </a:xfrm>
        </p:spPr>
        <p:txBody>
          <a:bodyPr/>
          <a:lstStyle/>
          <a:p>
            <a:r>
              <a:rPr lang="en-GB" dirty="0"/>
              <a:t>GROUP MEMBERS</a:t>
            </a:r>
          </a:p>
        </p:txBody>
      </p:sp>
      <p:sp>
        <p:nvSpPr>
          <p:cNvPr id="3" name="Date Placeholder 2">
            <a:extLst>
              <a:ext uri="{FF2B5EF4-FFF2-40B4-BE49-F238E27FC236}">
                <a16:creationId xmlns:a16="http://schemas.microsoft.com/office/drawing/2014/main" id="{135A5802-6EDE-91EA-C579-C079042C26F5}"/>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2B779E17-EAC7-5782-B95F-CA75390C0BEA}"/>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B381C4F8-B5D9-E6A8-9F1A-27E5DF5183EF}"/>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6" name="Text Placeholder 5">
            <a:extLst>
              <a:ext uri="{FF2B5EF4-FFF2-40B4-BE49-F238E27FC236}">
                <a16:creationId xmlns:a16="http://schemas.microsoft.com/office/drawing/2014/main" id="{3BAD9193-03F9-3BD8-4A0B-C24DA2077796}"/>
              </a:ext>
            </a:extLst>
          </p:cNvPr>
          <p:cNvSpPr>
            <a:spLocks noGrp="1"/>
          </p:cNvSpPr>
          <p:nvPr>
            <p:ph type="body" sz="quarter" idx="13"/>
          </p:nvPr>
        </p:nvSpPr>
        <p:spPr>
          <a:xfrm>
            <a:off x="838200" y="2816352"/>
            <a:ext cx="4114800" cy="2194187"/>
          </a:xfrm>
        </p:spPr>
        <p:txBody>
          <a:bodyPr>
            <a:normAutofit/>
          </a:bodyPr>
          <a:lstStyle/>
          <a:p>
            <a:pPr marL="342900" indent="-342900">
              <a:buFont typeface="Arial" panose="020B0604020202020204" pitchFamily="34" charset="0"/>
              <a:buChar char="•"/>
            </a:pPr>
            <a:r>
              <a:rPr lang="en-GB" sz="2400" dirty="0">
                <a:latin typeface="Cambria" panose="02040503050406030204" pitchFamily="18" charset="0"/>
                <a:ea typeface="Cambria" panose="02040503050406030204" pitchFamily="18" charset="0"/>
              </a:rPr>
              <a:t>UMESH YADAV</a:t>
            </a:r>
          </a:p>
          <a:p>
            <a:pPr marL="342900" indent="-342900">
              <a:buFont typeface="Arial" panose="020B0604020202020204" pitchFamily="34" charset="0"/>
              <a:buChar char="•"/>
            </a:pPr>
            <a:r>
              <a:rPr lang="en-GB" sz="2400" dirty="0">
                <a:latin typeface="Cambria" panose="02040503050406030204" pitchFamily="18" charset="0"/>
                <a:ea typeface="Cambria" panose="02040503050406030204" pitchFamily="18" charset="0"/>
              </a:rPr>
              <a:t>HANNY GULIA</a:t>
            </a:r>
          </a:p>
          <a:p>
            <a:pPr marL="342900" indent="-342900">
              <a:buFont typeface="Arial" panose="020B0604020202020204" pitchFamily="34" charset="0"/>
              <a:buChar char="•"/>
            </a:pPr>
            <a:r>
              <a:rPr lang="en-GB" sz="2400" dirty="0">
                <a:latin typeface="Cambria" panose="02040503050406030204" pitchFamily="18" charset="0"/>
                <a:ea typeface="Cambria" panose="02040503050406030204" pitchFamily="18" charset="0"/>
              </a:rPr>
              <a:t>SIDDHARTH SINGH SUD</a:t>
            </a:r>
          </a:p>
          <a:p>
            <a:pPr marL="342900" indent="-342900">
              <a:buFont typeface="Arial" panose="020B0604020202020204" pitchFamily="34" charset="0"/>
              <a:buChar char="•"/>
            </a:pPr>
            <a:r>
              <a:rPr lang="en-GB" sz="2400" dirty="0">
                <a:latin typeface="Cambria" panose="02040503050406030204" pitchFamily="18" charset="0"/>
                <a:ea typeface="Cambria" panose="02040503050406030204" pitchFamily="18" charset="0"/>
              </a:rPr>
              <a:t>DEVENDER KUMAR (CSE3)</a:t>
            </a:r>
          </a:p>
        </p:txBody>
      </p:sp>
    </p:spTree>
    <p:extLst>
      <p:ext uri="{BB962C8B-B14F-4D97-AF65-F5344CB8AC3E}">
        <p14:creationId xmlns:p14="http://schemas.microsoft.com/office/powerpoint/2010/main" val="1308076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t>Umesh Yadav</a:t>
            </a:r>
          </a:p>
          <a:p>
            <a:r>
              <a:rPr lang="en-US" dirty="0"/>
              <a:t>Siddharth Singh Sud</a:t>
            </a:r>
          </a:p>
          <a:p>
            <a:r>
              <a:rPr lang="en-US" dirty="0" err="1"/>
              <a:t>Hanny</a:t>
            </a:r>
            <a:r>
              <a:rPr lang="en-US" dirty="0"/>
              <a:t> </a:t>
            </a:r>
            <a:r>
              <a:rPr lang="en-US" dirty="0" err="1"/>
              <a:t>Gulia</a:t>
            </a:r>
            <a:endParaRPr lang="en-US" dirty="0"/>
          </a:p>
          <a:p>
            <a:r>
              <a:rPr lang="en-US" dirty="0"/>
              <a:t>Devender Kumar (CSE3)</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PROJECT PLAN</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a:noAutofit/>
          </a:bodyPr>
          <a:lstStyle/>
          <a:p>
            <a:r>
              <a:rPr lang="en-US" dirty="0"/>
              <a:t>Team Structure</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1188720"/>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p>
            <a:r>
              <a:rPr lang="en-US" dirty="0"/>
              <a:t>Our team consisted of 4 members and each member had full efforts in his contribution towards  this project..  </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50232" y="3352800"/>
            <a:ext cx="3656632" cy="1447010"/>
          </a:xfrm>
        </p:spPr>
        <p:style>
          <a:lnRef idx="2">
            <a:schemeClr val="accent1"/>
          </a:lnRef>
          <a:fillRef idx="1">
            <a:schemeClr val="lt1"/>
          </a:fillRef>
          <a:effectRef idx="0">
            <a:schemeClr val="accent1"/>
          </a:effectRef>
          <a:fontRef idx="minor">
            <a:schemeClr val="dk1"/>
          </a:fontRef>
        </p:style>
        <p:txBody>
          <a:bodyPr>
            <a:normAutofit/>
          </a:bodyPr>
          <a:lstStyle/>
          <a:p>
            <a:r>
              <a:rPr lang="en-US" dirty="0"/>
              <a:t>The whole project had been divided equally among the group members for equal contribution and proper functionality</a:t>
            </a:r>
          </a:p>
        </p:txBody>
      </p:sp>
      <p:sp>
        <p:nvSpPr>
          <p:cNvPr id="43" name="Text Placeholder 42">
            <a:extLst>
              <a:ext uri="{FF2B5EF4-FFF2-40B4-BE49-F238E27FC236}">
                <a16:creationId xmlns:a16="http://schemas.microsoft.com/office/drawing/2014/main" id="{543672B4-28D9-4792-A8C2-BB242D3770EB}"/>
              </a:ext>
            </a:extLst>
          </p:cNvPr>
          <p:cNvSpPr>
            <a:spLocks noGrp="1"/>
          </p:cNvSpPr>
          <p:nvPr>
            <p:ph type="body" sz="quarter" idx="22"/>
          </p:nvPr>
        </p:nvSpPr>
        <p:spPr>
          <a:xfrm>
            <a:off x="4828674" y="3609474"/>
            <a:ext cx="3324726" cy="593558"/>
          </a:xfrm>
        </p:spPr>
        <p:txBody>
          <a:bodyPr>
            <a:noAutofit/>
          </a:bodyPr>
          <a:lstStyle/>
          <a:p>
            <a:r>
              <a:rPr lang="en-US" dirty="0"/>
              <a:t>Development Schedule</a:t>
            </a:r>
          </a:p>
        </p:txBody>
      </p:sp>
      <p:sp>
        <p:nvSpPr>
          <p:cNvPr id="54" name="Text Placeholder 53">
            <a:extLst>
              <a:ext uri="{FF2B5EF4-FFF2-40B4-BE49-F238E27FC236}">
                <a16:creationId xmlns:a16="http://schemas.microsoft.com/office/drawing/2014/main" id="{06DACBCE-9D57-4573-95D4-37705F53F35C}"/>
              </a:ext>
            </a:extLst>
          </p:cNvPr>
          <p:cNvSpPr>
            <a:spLocks noGrp="1"/>
          </p:cNvSpPr>
          <p:nvPr>
            <p:ph type="body" sz="quarter" idx="21"/>
          </p:nvPr>
        </p:nvSpPr>
        <p:spPr>
          <a:xfrm>
            <a:off x="4812632" y="4076305"/>
            <a:ext cx="3914272" cy="1042737"/>
          </a:xfrm>
        </p:spPr>
        <p:style>
          <a:lnRef idx="2">
            <a:schemeClr val="accent1"/>
          </a:lnRef>
          <a:fillRef idx="1">
            <a:schemeClr val="lt1"/>
          </a:fillRef>
          <a:effectRef idx="0">
            <a:schemeClr val="accent1"/>
          </a:effectRef>
          <a:fontRef idx="minor">
            <a:schemeClr val="dk1"/>
          </a:fontRef>
        </p:style>
        <p:txBody>
          <a:bodyPr>
            <a:normAutofit/>
          </a:bodyPr>
          <a:lstStyle/>
          <a:p>
            <a:r>
              <a:rPr lang="en-US" dirty="0"/>
              <a:t>As per the requirement of the project each member devoted the maximum time possible towards this project.</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a:lstStyle/>
          <a:p>
            <a:r>
              <a:rPr lang="en-US" dirty="0"/>
              <a:t>PROPOSED SYSTEM</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839788" y="1530220"/>
            <a:ext cx="5495698" cy="4478693"/>
          </a:xfrm>
        </p:spPr>
        <p:txBody>
          <a:bodyPr vert="horz" lIns="91440" tIns="45720" rIns="91440" bIns="45720" rtlCol="0" anchor="t">
            <a:normAutofit fontScale="55000" lnSpcReduction="20000"/>
          </a:bodyPr>
          <a:lstStyle/>
          <a:p>
            <a:pPr marL="0" indent="0">
              <a:buNone/>
            </a:pPr>
            <a:r>
              <a:rPr lang="en-US" sz="3400" i="0" dirty="0">
                <a:solidFill>
                  <a:srgbClr val="202124"/>
                </a:solidFill>
                <a:effectLst/>
              </a:rPr>
              <a:t>In this project we are going to explain about Banking Management System.</a:t>
            </a:r>
          </a:p>
          <a:p>
            <a:pPr marL="0" indent="0" algn="l">
              <a:buNone/>
            </a:pPr>
            <a:r>
              <a:rPr lang="en-US" sz="3400" i="0" dirty="0">
                <a:solidFill>
                  <a:srgbClr val="202124"/>
                </a:solidFill>
                <a:effectLst/>
              </a:rPr>
              <a:t>This project have facility to opening account, depositing and withdrawing money. The proposed system is a computerized one. This has greater accuracy and efficiency.</a:t>
            </a:r>
            <a:r>
              <a:rPr lang="en-US" sz="3400" b="0" i="0" dirty="0">
                <a:solidFill>
                  <a:srgbClr val="000000"/>
                </a:solidFill>
                <a:effectLst/>
              </a:rPr>
              <a:t> The Bank management system</a:t>
            </a:r>
            <a:r>
              <a:rPr lang="en-US" sz="3400" dirty="0">
                <a:solidFill>
                  <a:srgbClr val="000000"/>
                </a:solidFill>
              </a:rPr>
              <a:t> </a:t>
            </a:r>
            <a:r>
              <a:rPr lang="en-US" sz="3400" b="0" i="0" dirty="0">
                <a:solidFill>
                  <a:srgbClr val="000000"/>
                </a:solidFill>
                <a:effectLst/>
              </a:rPr>
              <a:t>is an application for maintaining a person’s</a:t>
            </a:r>
            <a:r>
              <a:rPr lang="en-US" sz="3400" dirty="0">
                <a:solidFill>
                  <a:srgbClr val="000000"/>
                </a:solidFill>
              </a:rPr>
              <a:t> </a:t>
            </a:r>
            <a:r>
              <a:rPr lang="en-US" sz="3400" b="0" i="0" dirty="0">
                <a:solidFill>
                  <a:srgbClr val="000000"/>
                </a:solidFill>
                <a:effectLst/>
              </a:rPr>
              <a:t>account in a bank. The system provides the access to the customer to create an account, deposit/withdraw the cash from his account. The following presentation provides the specification for the system.</a:t>
            </a:r>
          </a:p>
          <a:p>
            <a:pPr marL="0" indent="0">
              <a:buNone/>
            </a:pPr>
            <a:endParaRPr lang="en-ZA" sz="2400" noProof="1">
              <a:cs typeface="Arial" panose="020B0604020202020204" pitchFamily="34" charset="0"/>
            </a:endParaRP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2050" name="Picture 2" descr="What makes Java still popular among developers? | TechGig">
            <a:extLst>
              <a:ext uri="{FF2B5EF4-FFF2-40B4-BE49-F238E27FC236}">
                <a16:creationId xmlns:a16="http://schemas.microsoft.com/office/drawing/2014/main" id="{4BEF822C-6A67-4667-8166-3341E389F2D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468035" y="2093119"/>
            <a:ext cx="5019552" cy="280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69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607-77CE-E5E0-BCCD-DE67AD15333E}"/>
              </a:ext>
            </a:extLst>
          </p:cNvPr>
          <p:cNvSpPr>
            <a:spLocks noGrp="1"/>
          </p:cNvSpPr>
          <p:nvPr>
            <p:ph type="title"/>
          </p:nvPr>
        </p:nvSpPr>
        <p:spPr/>
        <p:txBody>
          <a:bodyPr/>
          <a:lstStyle/>
          <a:p>
            <a:r>
              <a:rPr lang="en-GB" dirty="0"/>
              <a:t>MODULES IN SYSTEM</a:t>
            </a:r>
          </a:p>
        </p:txBody>
      </p:sp>
      <p:sp>
        <p:nvSpPr>
          <p:cNvPr id="3" name="Date Placeholder 2">
            <a:extLst>
              <a:ext uri="{FF2B5EF4-FFF2-40B4-BE49-F238E27FC236}">
                <a16:creationId xmlns:a16="http://schemas.microsoft.com/office/drawing/2014/main" id="{B87C13BF-25F7-5BF0-344C-A36C85959F40}"/>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0B436436-D6A3-5F9C-E4BE-D0F175D90162}"/>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AB59A8E6-B811-7039-D9D8-A1089B8B9D63}"/>
              </a:ext>
            </a:extLst>
          </p:cNvPr>
          <p:cNvSpPr>
            <a:spLocks noGrp="1"/>
          </p:cNvSpPr>
          <p:nvPr>
            <p:ph type="sldNum" sz="quarter" idx="12"/>
          </p:nvPr>
        </p:nvSpPr>
        <p:spPr/>
        <p:txBody>
          <a:bodyPr/>
          <a:lstStyle/>
          <a:p>
            <a:fld id="{B5CEABB6-07DC-46E8-9B57-56EC44A396E5}" type="slidenum">
              <a:rPr lang="en-US" smtClean="0"/>
              <a:t>5</a:t>
            </a:fld>
            <a:endParaRPr lang="en-US" dirty="0"/>
          </a:p>
        </p:txBody>
      </p:sp>
      <p:sp>
        <p:nvSpPr>
          <p:cNvPr id="6" name="Text Placeholder 5">
            <a:extLst>
              <a:ext uri="{FF2B5EF4-FFF2-40B4-BE49-F238E27FC236}">
                <a16:creationId xmlns:a16="http://schemas.microsoft.com/office/drawing/2014/main" id="{7FBA61B5-5AE5-45BE-F236-5762DD005F66}"/>
              </a:ext>
            </a:extLst>
          </p:cNvPr>
          <p:cNvSpPr>
            <a:spLocks noGrp="1"/>
          </p:cNvSpPr>
          <p:nvPr>
            <p:ph type="body" sz="quarter" idx="13"/>
          </p:nvPr>
        </p:nvSpPr>
        <p:spPr/>
        <p:txBody>
          <a:bodyPr/>
          <a:lstStyle/>
          <a:p>
            <a:r>
              <a:rPr lang="en-US" dirty="0"/>
              <a:t>There are Five modules in this System:</a:t>
            </a:r>
          </a:p>
          <a:p>
            <a:r>
              <a:rPr lang="en-US" dirty="0"/>
              <a:t>1) Add Customer</a:t>
            </a:r>
          </a:p>
          <a:p>
            <a:r>
              <a:rPr lang="en-US" dirty="0"/>
              <a:t>2) Change Customer Name</a:t>
            </a:r>
          </a:p>
          <a:p>
            <a:r>
              <a:rPr lang="en-US" dirty="0"/>
              <a:t>3) Check Account Balance</a:t>
            </a:r>
          </a:p>
          <a:p>
            <a:r>
              <a:rPr lang="en-US" dirty="0"/>
              <a:t>4) Update Account Balance</a:t>
            </a:r>
          </a:p>
          <a:p>
            <a:r>
              <a:rPr lang="en-US" dirty="0"/>
              <a:t>5) Summary of All Accounts</a:t>
            </a:r>
            <a:endParaRPr lang="en-GB" dirty="0"/>
          </a:p>
        </p:txBody>
      </p:sp>
    </p:spTree>
    <p:extLst>
      <p:ext uri="{BB962C8B-B14F-4D97-AF65-F5344CB8AC3E}">
        <p14:creationId xmlns:p14="http://schemas.microsoft.com/office/powerpoint/2010/main" val="3930036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BCEE0-AF3B-92DA-AF0E-149CBB002063}"/>
              </a:ext>
            </a:extLst>
          </p:cNvPr>
          <p:cNvSpPr>
            <a:spLocks noGrp="1"/>
          </p:cNvSpPr>
          <p:nvPr>
            <p:ph type="title"/>
          </p:nvPr>
        </p:nvSpPr>
        <p:spPr/>
        <p:txBody>
          <a:bodyPr/>
          <a:lstStyle/>
          <a:p>
            <a:r>
              <a:rPr lang="en-GB" b="1" i="0" dirty="0">
                <a:solidFill>
                  <a:srgbClr val="000000"/>
                </a:solidFill>
                <a:effectLst/>
                <a:latin typeface="ff8"/>
              </a:rPr>
              <a:t>ADVANTAGES OF SYSTEM</a:t>
            </a:r>
            <a:endParaRPr lang="en-GB" dirty="0"/>
          </a:p>
        </p:txBody>
      </p:sp>
      <p:sp>
        <p:nvSpPr>
          <p:cNvPr id="3" name="Date Placeholder 2">
            <a:extLst>
              <a:ext uri="{FF2B5EF4-FFF2-40B4-BE49-F238E27FC236}">
                <a16:creationId xmlns:a16="http://schemas.microsoft.com/office/drawing/2014/main" id="{80D676B8-0939-A8B1-1088-3BFAD2883F05}"/>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606126D7-398A-CF2B-E6A5-139E78A57093}"/>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EDA9BED6-22DE-8853-3352-0E2CDC8AB5B4}"/>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6" name="Text Placeholder 5">
            <a:extLst>
              <a:ext uri="{FF2B5EF4-FFF2-40B4-BE49-F238E27FC236}">
                <a16:creationId xmlns:a16="http://schemas.microsoft.com/office/drawing/2014/main" id="{44151917-5B6C-29C9-6E6E-1D7CEC49F4F4}"/>
              </a:ext>
            </a:extLst>
          </p:cNvPr>
          <p:cNvSpPr>
            <a:spLocks noGrp="1"/>
          </p:cNvSpPr>
          <p:nvPr>
            <p:ph type="body" sz="quarter" idx="13"/>
          </p:nvPr>
        </p:nvSpPr>
        <p:spPr>
          <a:xfrm>
            <a:off x="6117336" y="2816352"/>
            <a:ext cx="5807186" cy="3612440"/>
          </a:xfrm>
        </p:spPr>
        <p:txBody>
          <a:bodyPr>
            <a:normAutofit/>
          </a:bodyPr>
          <a:lstStyle/>
          <a:p>
            <a:pPr marL="285750" indent="-285750">
              <a:buFont typeface="Arial" panose="020B0604020202020204" pitchFamily="34" charset="0"/>
              <a:buChar char="•"/>
            </a:pPr>
            <a:r>
              <a:rPr lang="en-US" sz="2000" dirty="0"/>
              <a:t>This system also helps to know about the deposit and withdraw amount for particular person.</a:t>
            </a:r>
          </a:p>
          <a:p>
            <a:pPr marL="285750" indent="-285750">
              <a:buFont typeface="Arial" panose="020B0604020202020204" pitchFamily="34" charset="0"/>
              <a:buChar char="•"/>
            </a:pPr>
            <a:r>
              <a:rPr lang="en-US" sz="2000" dirty="0"/>
              <a:t>This system have feature to change the name of the customer.</a:t>
            </a:r>
          </a:p>
          <a:p>
            <a:pPr marL="285750" indent="-285750">
              <a:buFont typeface="Arial" panose="020B0604020202020204" pitchFamily="34" charset="0"/>
              <a:buChar char="•"/>
            </a:pPr>
            <a:r>
              <a:rPr lang="en-US" sz="2000" dirty="0"/>
              <a:t>This system can also helps to check the account balance of the particular account</a:t>
            </a:r>
          </a:p>
          <a:p>
            <a:pPr marL="285750" indent="-285750">
              <a:buFont typeface="Arial" panose="020B0604020202020204" pitchFamily="34" charset="0"/>
              <a:buChar char="•"/>
            </a:pPr>
            <a:r>
              <a:rPr lang="en-US" sz="2000" dirty="0"/>
              <a:t>This system also helps to check the summary of the particular account</a:t>
            </a:r>
          </a:p>
          <a:p>
            <a:endParaRPr lang="en-US" dirty="0"/>
          </a:p>
          <a:p>
            <a:endParaRPr lang="en-GB" dirty="0"/>
          </a:p>
        </p:txBody>
      </p:sp>
    </p:spTree>
    <p:extLst>
      <p:ext uri="{BB962C8B-B14F-4D97-AF65-F5344CB8AC3E}">
        <p14:creationId xmlns:p14="http://schemas.microsoft.com/office/powerpoint/2010/main" val="1090687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33F22-368A-41D3-ED5C-159A152BB9F2}"/>
              </a:ext>
            </a:extLst>
          </p:cNvPr>
          <p:cNvSpPr>
            <a:spLocks noGrp="1"/>
          </p:cNvSpPr>
          <p:nvPr>
            <p:ph type="title"/>
          </p:nvPr>
        </p:nvSpPr>
        <p:spPr/>
        <p:txBody>
          <a:bodyPr/>
          <a:lstStyle/>
          <a:p>
            <a:r>
              <a:rPr lang="en-GB" b="1" i="0" dirty="0">
                <a:solidFill>
                  <a:srgbClr val="000000"/>
                </a:solidFill>
                <a:effectLst/>
                <a:latin typeface="ff8"/>
              </a:rPr>
              <a:t>LIMITATIONS OF THE PROJECT</a:t>
            </a:r>
            <a:endParaRPr lang="en-GB" dirty="0"/>
          </a:p>
        </p:txBody>
      </p:sp>
      <p:sp>
        <p:nvSpPr>
          <p:cNvPr id="3" name="Date Placeholder 2">
            <a:extLst>
              <a:ext uri="{FF2B5EF4-FFF2-40B4-BE49-F238E27FC236}">
                <a16:creationId xmlns:a16="http://schemas.microsoft.com/office/drawing/2014/main" id="{D58D9B74-4F68-F27A-82FC-0A2AE844E504}"/>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748C3BF4-58AF-CCD7-B510-F3ED5516770D}"/>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0AD7E3B1-E46E-6768-ECE5-14DFE01E7DAB}"/>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6" name="Text Placeholder 5">
            <a:extLst>
              <a:ext uri="{FF2B5EF4-FFF2-40B4-BE49-F238E27FC236}">
                <a16:creationId xmlns:a16="http://schemas.microsoft.com/office/drawing/2014/main" id="{510DA177-93A7-410F-1150-8D2622E911C4}"/>
              </a:ext>
            </a:extLst>
          </p:cNvPr>
          <p:cNvSpPr>
            <a:spLocks noGrp="1"/>
          </p:cNvSpPr>
          <p:nvPr>
            <p:ph type="body" sz="quarter" idx="13"/>
          </p:nvPr>
        </p:nvSpPr>
        <p:spPr/>
        <p:txBody>
          <a:bodyPr>
            <a:normAutofit/>
          </a:bodyPr>
          <a:lstStyle/>
          <a:p>
            <a:r>
              <a:rPr lang="en-US" sz="2000" dirty="0"/>
              <a:t>We have a limitation in this system, i.e. this system is not link to networking.</a:t>
            </a:r>
            <a:endParaRPr lang="en-GB" sz="2000" dirty="0"/>
          </a:p>
        </p:txBody>
      </p:sp>
    </p:spTree>
    <p:extLst>
      <p:ext uri="{BB962C8B-B14F-4D97-AF65-F5344CB8AC3E}">
        <p14:creationId xmlns:p14="http://schemas.microsoft.com/office/powerpoint/2010/main" val="338169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dirty="0"/>
              <a:t>CLASSES</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0688"/>
            <a:ext cx="5669280" cy="365760"/>
          </a:xfrm>
        </p:spPr>
        <p:txBody>
          <a:bodyPr>
            <a:noAutofit/>
          </a:bodyPr>
          <a:lstStyle/>
          <a:p>
            <a:r>
              <a:rPr lang="en-US" dirty="0"/>
              <a:t>Scanner</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696211"/>
            <a:ext cx="5669280" cy="2918526"/>
          </a:xfrm>
        </p:spPr>
        <p:txBody>
          <a:bodyPr vert="horz" lIns="91440" tIns="45720" rIns="91440" bIns="45720" rtlCol="0" anchor="t">
            <a:normAutofit/>
          </a:bodyPr>
          <a:lstStyle/>
          <a:p>
            <a:r>
              <a:rPr lang="en-US" b="0" i="0" dirty="0">
                <a:solidFill>
                  <a:srgbClr val="273239"/>
                </a:solidFill>
                <a:effectLst/>
                <a:latin typeface="urw-din"/>
              </a:rPr>
              <a:t>Scanner is a class in </a:t>
            </a:r>
            <a:r>
              <a:rPr lang="en-US" b="0" i="0" dirty="0" err="1">
                <a:solidFill>
                  <a:srgbClr val="273239"/>
                </a:solidFill>
                <a:effectLst/>
                <a:latin typeface="urw-din"/>
              </a:rPr>
              <a:t>java.util</a:t>
            </a:r>
            <a:r>
              <a:rPr lang="en-US" b="0" i="0" dirty="0">
                <a:solidFill>
                  <a:srgbClr val="273239"/>
                </a:solidFill>
                <a:effectLst/>
                <a:latin typeface="urw-din"/>
              </a:rPr>
              <a:t> package used for obtaining the input of the primitive types like int, double, etc. and strings. It is the easiest way to read input in a Java program, but not very efficient if an input method for scenarios where time is a constraint like in competitive programming is needed.</a:t>
            </a:r>
            <a:endParaRPr lang="en-US" dirty="0"/>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KEYWORDS</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a:lstStyle/>
          <a:p>
            <a:r>
              <a:rPr lang="en-US" dirty="0"/>
              <a:t>Class</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normAutofit fontScale="70000" lnSpcReduction="20000"/>
          </a:bodyPr>
          <a:lstStyle/>
          <a:p>
            <a:r>
              <a:rPr lang="en-ZA" dirty="0"/>
              <a:t>It is a group of objects which have common properties also said to be an object constructor or a blueprint for creating objects.</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r>
              <a:rPr lang="en-ZA" dirty="0"/>
              <a:t>Void</a:t>
            </a:r>
            <a:endParaRPr lang="en-US"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a:lstStyle/>
          <a:p>
            <a:r>
              <a:rPr lang="en-US" dirty="0"/>
              <a:t>This keyword is used to specify a method that doesn't return any values. </a:t>
            </a:r>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dirty="0"/>
              <a:t>Public Class</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4"/>
            <a:ext cx="4114800" cy="2532197"/>
          </a:xfrm>
        </p:spPr>
        <p:txBody>
          <a:bodyPr>
            <a:normAutofit/>
          </a:bodyPr>
          <a:lstStyle/>
          <a:p>
            <a:r>
              <a:rPr lang="en-US" dirty="0"/>
              <a:t>This keyword declares a member’s access as public , making it accessible and visible to all the other classes.</a:t>
            </a:r>
          </a:p>
          <a:p>
            <a:endParaRPr lang="en-US" dirty="0"/>
          </a:p>
          <a:p>
            <a:r>
              <a:rPr lang="en-US" dirty="0"/>
              <a:t>The public keyword is known as an access modifier or specifier. </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281914008"/>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{407C7FA3-DA57-444F-BFA1-507BEEB1830E}tf16411248_win32</Template>
  <TotalTime>763</TotalTime>
  <Words>680</Words>
  <Application>Microsoft Office PowerPoint</Application>
  <PresentationFormat>Widescreen</PresentationFormat>
  <Paragraphs>101</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ff8</vt:lpstr>
      <vt:lpstr>urw-din</vt:lpstr>
      <vt:lpstr>Arial</vt:lpstr>
      <vt:lpstr>Arial Rounded MT Bold</vt:lpstr>
      <vt:lpstr>Avenir Next LT Pro Light</vt:lpstr>
      <vt:lpstr>Calibri</vt:lpstr>
      <vt:lpstr>Cambria</vt:lpstr>
      <vt:lpstr>Posterama</vt:lpstr>
      <vt:lpstr>Office Theme</vt:lpstr>
      <vt:lpstr>Simple banking system</vt:lpstr>
      <vt:lpstr>GROUP MEMBERS</vt:lpstr>
      <vt:lpstr>PROJECT PLAN</vt:lpstr>
      <vt:lpstr>PROPOSED SYSTEM</vt:lpstr>
      <vt:lpstr>MODULES IN SYSTEM</vt:lpstr>
      <vt:lpstr>ADVANTAGES OF SYSTEM</vt:lpstr>
      <vt:lpstr>LIMITATIONS OF THE PROJECT</vt:lpstr>
      <vt:lpstr>CLASSES</vt:lpstr>
      <vt:lpstr>KEYWORDS</vt:lpstr>
      <vt:lpstr>program OVERVIEW</vt:lpstr>
      <vt:lpstr>CODE SNAPSHOTS</vt:lpstr>
      <vt:lpstr>OUtput</vt:lpstr>
      <vt:lpstr>OUTPUT</vt:lpstr>
      <vt:lpstr>OUTPUT</vt:lpstr>
      <vt:lpstr>OUTPUT</vt:lpstr>
      <vt:lpstr>OUTPUT</vt:lpstr>
      <vt:lpstr>FUTURE SCOPE</vt:lpstr>
      <vt:lpstr>SUMMARY</vt:lpstr>
      <vt:lpstr>GITHUB CODE LINK</vt:lpstr>
      <vt:lpstr>THANK YOU</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Siddharth Singhsud</dc:creator>
  <cp:lastModifiedBy>uy04416@gmail.com</cp:lastModifiedBy>
  <cp:revision>9</cp:revision>
  <dcterms:created xsi:type="dcterms:W3CDTF">2022-11-24T18:04:51Z</dcterms:created>
  <dcterms:modified xsi:type="dcterms:W3CDTF">2022-11-25T13:01:45Z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